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71" r:id="rId6"/>
    <p:sldId id="272" r:id="rId7"/>
    <p:sldId id="273" r:id="rId8"/>
    <p:sldId id="274" r:id="rId9"/>
    <p:sldId id="275" r:id="rId10"/>
    <p:sldId id="257" r:id="rId11"/>
    <p:sldId id="260" r:id="rId12"/>
    <p:sldId id="265" r:id="rId13"/>
    <p:sldId id="266" r:id="rId14"/>
    <p:sldId id="267" r:id="rId15"/>
    <p:sldId id="269" r:id="rId16"/>
    <p:sldId id="268" r:id="rId17"/>
    <p:sldId id="262" r:id="rId18"/>
    <p:sldId id="263" r:id="rId19"/>
    <p:sldId id="264" r:id="rId20"/>
    <p:sldId id="270" r:id="rId21"/>
    <p:sldId id="276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55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0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93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19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56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2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19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7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40D5-87D3-4C2F-9E4A-441ECB687819}" type="datetimeFigureOut">
              <a:rPr lang="pl-PL" smtClean="0"/>
              <a:t>2014-08-23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7D3D-5638-4818-BB72-074132550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1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Arteterapia</a:t>
            </a:r>
            <a:r>
              <a:rPr lang="pl-PL" dirty="0" smtClean="0"/>
              <a:t> w programie wspierania rozwoju mózgu i narządów zmysłów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Jacek Rudnicki</a:t>
            </a:r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51" y="4292580"/>
            <a:ext cx="3181082" cy="152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9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Integracja sensoryczna a Pop art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Proces celowej organizacji zmysłów nosi nazwę INTEGRACJI SENSORYCZNEJ.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Pop art wywodzi się z ekspresjonizmu abstrakcyjnego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2505075"/>
            <a:ext cx="3684588" cy="3684588"/>
          </a:xfrm>
        </p:spPr>
      </p:pic>
    </p:spTree>
    <p:extLst>
      <p:ext uri="{BB962C8B-B14F-4D97-AF65-F5344CB8AC3E}">
        <p14:creationId xmlns:p14="http://schemas.microsoft.com/office/powerpoint/2010/main" val="3756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Wokalizacja </a:t>
            </a:r>
            <a:r>
              <a:rPr lang="pl-PL" sz="3600" dirty="0"/>
              <a:t>matki podczas karmienia </a:t>
            </a:r>
            <a:r>
              <a:rPr lang="pl-PL" sz="3600" dirty="0" smtClean="0"/>
              <a:t>piersią (n = 7)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W </a:t>
            </a:r>
            <a:r>
              <a:rPr lang="pl-PL" dirty="0"/>
              <a:t>2 przypadkach na 7 badanych podczas sesji MZKT po raz pierwszy dziecko zaczęło ssać pierś matki i po raz pierwszy odbyło się karmienie piersią w trakcie wokalizacji</a:t>
            </a:r>
          </a:p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Wskazania </a:t>
            </a:r>
            <a:r>
              <a:rPr lang="pl-PL" dirty="0" err="1"/>
              <a:t>pulsoksymetru</a:t>
            </a:r>
            <a:r>
              <a:rPr lang="pl-PL" dirty="0"/>
              <a:t> w czasie trwania sesji wykazywało podniesienie poziomu saturacji w czasie przebiegu sesji</a:t>
            </a:r>
          </a:p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W </a:t>
            </a:r>
            <a:r>
              <a:rPr lang="pl-PL" dirty="0"/>
              <a:t>trakcie karmienia kiedy dziecko zaczynało zasypiać matka intuicyjnie odkryła wpływ zmiany rytmu i dynamiki </a:t>
            </a:r>
            <a:r>
              <a:rPr lang="pl-PL" dirty="0" smtClean="0"/>
              <a:t>wokalizacji</a:t>
            </a:r>
            <a:r>
              <a:rPr lang="pl-PL" dirty="0"/>
              <a:t> </a:t>
            </a:r>
            <a:r>
              <a:rPr lang="pl-PL" dirty="0" smtClean="0"/>
              <a:t>co </a:t>
            </a:r>
            <a:r>
              <a:rPr lang="pl-PL" dirty="0"/>
              <a:t>w sposób widoczny </a:t>
            </a:r>
            <a:r>
              <a:rPr lang="pl-PL" dirty="0" smtClean="0"/>
              <a:t>stymulowało </a:t>
            </a:r>
            <a:r>
              <a:rPr lang="pl-PL" dirty="0"/>
              <a:t>dziecko do aktywnego </a:t>
            </a:r>
            <a:r>
              <a:rPr lang="pl-PL" dirty="0" smtClean="0"/>
              <a:t>ssania</a:t>
            </a:r>
            <a:endParaRPr lang="pl-PL" dirty="0"/>
          </a:p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Wszystkie </a:t>
            </a:r>
            <a:r>
              <a:rPr lang="pl-PL" dirty="0"/>
              <a:t>matki w trakcie wokalizowania odczuwały dużą chęć głaskania i przytulania </a:t>
            </a:r>
            <a:r>
              <a:rPr lang="pl-PL" dirty="0" smtClean="0"/>
              <a:t>dziecka - </a:t>
            </a:r>
            <a:r>
              <a:rPr lang="pl-PL" dirty="0" err="1" smtClean="0"/>
              <a:t>bonding</a:t>
            </a:r>
            <a:endParaRPr lang="pl-PL" dirty="0"/>
          </a:p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U </a:t>
            </a:r>
            <a:r>
              <a:rPr lang="pl-PL" dirty="0"/>
              <a:t>wszystkich matek zauważalne stopniowe odprężenie i narastanie radości w wydobywaniu głosu aż po końcowe odprężenie (śmiech, zadowolenie, odprężenie, satysfakcje), również widoczne zadowolenie dzieci, choć w bardzo różnej formie (nasycenie pokarmem, aktywność, sen uspokojenie)</a:t>
            </a:r>
          </a:p>
          <a:p>
            <a:pPr>
              <a:buClr>
                <a:schemeClr val="accent1">
                  <a:lumMod val="75000"/>
                </a:schemeClr>
              </a:buClr>
              <a:buSzPct val="150000"/>
            </a:pPr>
            <a:r>
              <a:rPr lang="pl-PL" dirty="0" smtClean="0"/>
              <a:t>Wszystkie </a:t>
            </a:r>
            <a:r>
              <a:rPr lang="pl-PL" dirty="0"/>
              <a:t>matki uczestniczące w </a:t>
            </a:r>
            <a:r>
              <a:rPr lang="pl-PL" dirty="0" smtClean="0"/>
              <a:t>badaniach </a:t>
            </a:r>
            <a:r>
              <a:rPr lang="pl-PL" dirty="0"/>
              <a:t>zapowiedziały </a:t>
            </a:r>
            <a:r>
              <a:rPr lang="pl-PL" dirty="0" smtClean="0"/>
              <a:t>kontynuację metody </a:t>
            </a:r>
            <a:r>
              <a:rPr lang="pl-PL" dirty="0"/>
              <a:t>wokalizowania podczas karmienia również w </a:t>
            </a:r>
            <a:r>
              <a:rPr lang="pl-PL" dirty="0" smtClean="0"/>
              <a:t>domu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207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Wstępna analiza wyników Kwestionariusza Obserwacji Muzykoterapeutycznej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289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Wokalizujące </a:t>
            </a:r>
            <a:r>
              <a:rPr lang="pl-PL" dirty="0"/>
              <a:t>podczas karmienia piersią matki, wykazywały dość duże otwarcie pozwalające na prawidłowe przeprowadzenie </a:t>
            </a:r>
            <a:r>
              <a:rPr lang="pl-PL" dirty="0" smtClean="0"/>
              <a:t>sesji</a:t>
            </a:r>
            <a:endParaRPr lang="pl-PL" dirty="0"/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Występowała spontaniczność </a:t>
            </a:r>
            <a:r>
              <a:rPr lang="pl-PL" dirty="0"/>
              <a:t>śpiewu, wysoka w skali, powyżej średniej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Prawie </a:t>
            </a:r>
            <a:r>
              <a:rPr lang="pl-PL" dirty="0"/>
              <a:t>wszystkie matki improwizowały w tonacji durowej, 2 matki używały akordów zmniejszonych i momentami modulacji do tonacji molowych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U </a:t>
            </a:r>
            <a:r>
              <a:rPr lang="pl-PL" dirty="0"/>
              <a:t>większości matek rozpiętość skali melodii opierała się najczęściej o tercję wielką (podobnie skoki melodii) później np. kwintę czystą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Około </a:t>
            </a:r>
            <a:r>
              <a:rPr lang="pl-PL" dirty="0"/>
              <a:t>50% uczestniczących podczas śpiewu zmieniały tempo i rytm jak </a:t>
            </a:r>
            <a:r>
              <a:rPr lang="pl-PL" dirty="0" err="1"/>
              <a:t>równeż</a:t>
            </a:r>
            <a:r>
              <a:rPr lang="pl-PL" dirty="0"/>
              <a:t> układ samogłosek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Nie </a:t>
            </a:r>
            <a:r>
              <a:rPr lang="pl-PL" dirty="0"/>
              <a:t>zaobserwowano powtarzających się preferencji w doborze i łączeniu samogłosek 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 smtClean="0"/>
              <a:t>Nie </a:t>
            </a:r>
            <a:r>
              <a:rPr lang="pl-PL" dirty="0"/>
              <a:t>obserwowano problemów oddechowych, większość uczestniczek badań używała oddychania mieszanego, artykulacja prawidłowa (dość wyraźna, naturalna)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4361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Wokalizacja - improwizacja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pl-PL" dirty="0" smtClean="0"/>
              <a:t>U </a:t>
            </a:r>
            <a:r>
              <a:rPr lang="pl-PL" dirty="0"/>
              <a:t>większości </a:t>
            </a:r>
            <a:r>
              <a:rPr lang="pl-PL" dirty="0" smtClean="0"/>
              <a:t>matek </a:t>
            </a:r>
            <a:r>
              <a:rPr lang="pl-PL" dirty="0" smtClean="0"/>
              <a:t>wystąpiły </a:t>
            </a:r>
            <a:r>
              <a:rPr lang="pl-PL" dirty="0" smtClean="0"/>
              <a:t>zauważalne </a:t>
            </a:r>
            <a:r>
              <a:rPr lang="pl-PL" dirty="0"/>
              <a:t>zmiany dynamiczne polegające na zwiększaniu natężenia </a:t>
            </a:r>
            <a:r>
              <a:rPr lang="pl-PL" dirty="0" smtClean="0"/>
              <a:t>emisji głosu w </a:t>
            </a:r>
            <a:r>
              <a:rPr lang="pl-PL" dirty="0"/>
              <a:t>miarę upływu czasu w trakcie sesji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pl-PL" dirty="0" smtClean="0"/>
              <a:t>Większość </a:t>
            </a:r>
            <a:r>
              <a:rPr lang="pl-PL" dirty="0"/>
              <a:t>matek powtarzała schemat początkowy, rozwijając go jednak potem poprzez improwizację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r>
              <a:rPr lang="pl-PL" dirty="0" smtClean="0"/>
              <a:t>Z </a:t>
            </a:r>
            <a:r>
              <a:rPr lang="pl-PL" dirty="0"/>
              <a:t>wszystkimi oprócz jednej badanej matkami był bardzo dobry kontakt i współpraca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50000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51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Moralna obojętność pięknego domu z książki Alaina De </a:t>
            </a:r>
            <a:r>
              <a:rPr lang="pl-PL" dirty="0" err="1"/>
              <a:t>Bottona</a:t>
            </a:r>
            <a:r>
              <a:rPr lang="pl-PL" dirty="0"/>
              <a:t> </a:t>
            </a:r>
            <a:r>
              <a:rPr lang="pl-PL" dirty="0" smtClean="0"/>
              <a:t>„Architektura szczęścia”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Zarówno </a:t>
            </a:r>
            <a:r>
              <a:rPr lang="pl-PL" dirty="0"/>
              <a:t>w pięknych przestrzeniach jak i w starych, ciasnych pomieszczeniach XIX wiecznego </a:t>
            </a:r>
            <a:r>
              <a:rPr lang="pl-PL" dirty="0" err="1"/>
              <a:t>infirmatorium</a:t>
            </a:r>
            <a:r>
              <a:rPr lang="pl-PL" dirty="0"/>
              <a:t> może zagościć szczęście </a:t>
            </a:r>
            <a:r>
              <a:rPr lang="pl-PL" dirty="0" smtClean="0"/>
              <a:t>rodzącej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Może </a:t>
            </a:r>
            <a:r>
              <a:rPr lang="pl-PL" dirty="0"/>
              <a:t>nawet w pięknych pomieszczeniach będzie ono większe. Nie jest jednak funkcją </a:t>
            </a:r>
            <a:r>
              <a:rPr lang="pl-PL" dirty="0" smtClean="0"/>
              <a:t>liniową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Natomiast </a:t>
            </a:r>
            <a:r>
              <a:rPr lang="pl-PL" dirty="0"/>
              <a:t>nieszczęście będzie może nawet bardziej widoczne na tle piękna i </a:t>
            </a:r>
            <a:r>
              <a:rPr lang="pl-PL" dirty="0" smtClean="0"/>
              <a:t>luksusu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Brak </a:t>
            </a:r>
            <a:r>
              <a:rPr lang="pl-PL" dirty="0"/>
              <a:t>dbałości o rodzącą i ojej otoczenie jest wyrazem obojętności nieuzasadnionej</a:t>
            </a:r>
          </a:p>
        </p:txBody>
      </p:sp>
    </p:spTree>
    <p:extLst>
      <p:ext uri="{BB962C8B-B14F-4D97-AF65-F5344CB8AC3E}">
        <p14:creationId xmlns:p14="http://schemas.microsoft.com/office/powerpoint/2010/main" val="1583233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Filozofia-Sztuka-</a:t>
            </a:r>
            <a:r>
              <a:rPr lang="pl-PL" dirty="0" err="1" smtClean="0"/>
              <a:t>Bonding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SzPct val="150000"/>
            </a:pPr>
            <a:r>
              <a:rPr lang="pl-PL" dirty="0"/>
              <a:t>Sztuka w okresie perinatalnym zbiega się z okresem myślenia o nieśmiertelności, potrzeby piękna życia i sensu życia młodych rodziców, świadomości zawodowej personelu medycznego, który jest obecny w dobrych i trudnych chwilach i ma znaczenie dla wszystkich uczestników tego </a:t>
            </a:r>
            <a:r>
              <a:rPr lang="pl-PL" dirty="0" smtClean="0"/>
              <a:t>spektaklu</a:t>
            </a:r>
          </a:p>
          <a:p>
            <a:pPr>
              <a:buClr>
                <a:schemeClr val="tx2"/>
              </a:buClr>
              <a:buSzPct val="150000"/>
            </a:pPr>
            <a:r>
              <a:rPr lang="pl-PL" dirty="0" smtClean="0"/>
              <a:t>Narodziny dziecka są naszą nieśmiertelnością, ponieważ przekazujemy razem z DNA nasze cechy, które będą żyły w naszym dziecku</a:t>
            </a:r>
          </a:p>
          <a:p>
            <a:pPr>
              <a:buClr>
                <a:schemeClr val="tx2"/>
              </a:buClr>
              <a:buSzPct val="150000"/>
            </a:pPr>
            <a:r>
              <a:rPr lang="pl-PL" dirty="0" smtClean="0"/>
              <a:t>Nasze „ja” też pragnie tego czego i my pragniemy, pięknych dźwięków, obrazów, zapachów, pragnie inspiracji aby mogło się rozwijać</a:t>
            </a:r>
          </a:p>
          <a:p>
            <a:pPr>
              <a:buClr>
                <a:schemeClr val="tx2"/>
              </a:buClr>
              <a:buSzPct val="150000"/>
            </a:pPr>
            <a:r>
              <a:rPr lang="pl-PL" dirty="0" smtClean="0"/>
              <a:t>Patrząc na piękno naszego „ja” doznajemy szczęścia i budują się w nas więzi emocjonalne, </a:t>
            </a:r>
            <a:r>
              <a:rPr lang="pl-PL" dirty="0" err="1" smtClean="0"/>
              <a:t>bonding</a:t>
            </a:r>
            <a:r>
              <a:rPr lang="pl-PL" dirty="0" smtClean="0"/>
              <a:t> pomocny w karmieniu naturalnym 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998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Dadaizm, czyli co jest sztuką?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Dadaizm - ruch artystyczno-literacki w sztuce XX wieku, którego głównymi hasłami były dowolność wyrazu artystycznego, zerwanie z wszelką tradycją i swoboda twórcza odrzucająca istniejące kanony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Sztuką może być przyjazne milczenie, obecność w miejsce potoku słów na dodatek wypowiedzianych w obecności innych pacjentek, na korytarzu, w drzwiach, bez odwracania głowy </a:t>
            </a:r>
            <a:r>
              <a:rPr lang="pl-PL" dirty="0" smtClean="0"/>
              <a:t>czy </a:t>
            </a:r>
            <a:r>
              <a:rPr lang="pl-PL" dirty="0" smtClean="0"/>
              <a:t>patrzenia w oczy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To nie tylko nie wspiera, ale budzi nowe obawy, lęki, poczucie niepewności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598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Rozwój jest indywidualny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SzPct val="150000"/>
            </a:pPr>
            <a:r>
              <a:rPr lang="pl-PL" dirty="0"/>
              <a:t>Rozwój dziecka odbywa się poprzez wpływy czynników wewnętrznych i zewnętrznych. Trudno określić wpływ jednych i drugich. </a:t>
            </a:r>
            <a:r>
              <a:rPr lang="pl-PL" sz="1600" dirty="0"/>
              <a:t>(</a:t>
            </a:r>
            <a:r>
              <a:rPr lang="pl-PL" sz="1600" dirty="0" err="1"/>
              <a:t>Cassidy</a:t>
            </a:r>
            <a:r>
              <a:rPr lang="pl-PL" sz="1600" dirty="0"/>
              <a:t> &amp; </a:t>
            </a:r>
            <a:r>
              <a:rPr lang="pl-PL" sz="1600" dirty="0" err="1"/>
              <a:t>Shaver</a:t>
            </a:r>
            <a:r>
              <a:rPr lang="pl-PL" sz="1600" dirty="0"/>
              <a:t>, 1999; </a:t>
            </a:r>
            <a:r>
              <a:rPr lang="pl-PL" sz="1600" dirty="0" err="1"/>
              <a:t>Lowenfeld</a:t>
            </a:r>
            <a:r>
              <a:rPr lang="pl-PL" sz="1600" dirty="0"/>
              <a:t>, 1957; Kramer, 1958; Wilson &amp; Wilson, 1978) </a:t>
            </a:r>
            <a:r>
              <a:rPr lang="pl-PL" dirty="0"/>
              <a:t>Mogą działać synergistycznie lub wygaszać się, mogą być w konflikcie</a:t>
            </a:r>
            <a:r>
              <a:rPr lang="pl-PL" dirty="0" smtClean="0"/>
              <a:t>.</a:t>
            </a:r>
          </a:p>
          <a:p>
            <a:pPr>
              <a:buClr>
                <a:schemeClr val="tx2"/>
              </a:buClr>
              <a:buSzPct val="150000"/>
            </a:pPr>
            <a:r>
              <a:rPr lang="pl-PL" dirty="0" smtClean="0"/>
              <a:t>Dlatego czynniki zewnętrzne należy dobierać indywidualnie, efekt Mozarta to tak jakby fanowi jazzu kazać słuchać disco polo lub odwrotnie</a:t>
            </a:r>
          </a:p>
          <a:p>
            <a:pPr>
              <a:buClr>
                <a:schemeClr val="tx2"/>
              </a:buClr>
              <a:buSzPct val="150000"/>
            </a:pPr>
            <a:r>
              <a:rPr lang="pl-PL" dirty="0" smtClean="0"/>
              <a:t>Najbardziej w ocenie efektu Mozarta podobało </a:t>
            </a:r>
            <a:r>
              <a:rPr lang="pl-PL" dirty="0"/>
              <a:t>mi się badanie </a:t>
            </a:r>
            <a:r>
              <a:rPr lang="pl-PL" dirty="0" err="1"/>
              <a:t>Nantaisa</a:t>
            </a:r>
            <a:r>
              <a:rPr lang="pl-PL" dirty="0"/>
              <a:t> i </a:t>
            </a:r>
            <a:r>
              <a:rPr lang="pl-PL" dirty="0" err="1"/>
              <a:t>Schellenberga</a:t>
            </a:r>
            <a:r>
              <a:rPr lang="pl-PL" dirty="0"/>
              <a:t> z którego wyszło, że słuchanie muzyki Mozarta ma  taki sam wpływ na poprawę zdolności przestrzennych, jak słuchanie horroru Stephena </a:t>
            </a:r>
            <a:r>
              <a:rPr lang="pl-PL" dirty="0" smtClean="0"/>
              <a:t>Kinga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099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Jaka „Która” sztuka?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150000"/>
            </a:pPr>
            <a:r>
              <a:rPr lang="pl-PL" dirty="0"/>
              <a:t>Czynniki wewnętrzne determinują która symbolika sztuki jest wybierana spośród innych. (Ernst </a:t>
            </a:r>
            <a:r>
              <a:rPr lang="pl-PL" dirty="0" err="1"/>
              <a:t>Harma</a:t>
            </a:r>
            <a:r>
              <a:rPr lang="pl-PL" dirty="0"/>
              <a:t> </a:t>
            </a:r>
            <a:r>
              <a:rPr lang="pl-PL" dirty="0" smtClean="0"/>
              <a:t>1948)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Rodzaj </a:t>
            </a:r>
            <a:r>
              <a:rPr lang="pl-PL" dirty="0"/>
              <a:t>symboliki sztuki wpływającej na dziecko zależy też od jego </a:t>
            </a:r>
            <a:r>
              <a:rPr lang="pl-PL" dirty="0" smtClean="0"/>
              <a:t>możliwości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Ociemniałe </a:t>
            </a:r>
            <a:r>
              <a:rPr lang="pl-PL" dirty="0"/>
              <a:t>wybiera symbolikę dźwięków, głuche symbolikę obrazów. Jeżeli dziecko ma uszkodzony wzrok i słuch dostępną symboliką będzie ruch, dotyk, zapach, </a:t>
            </a:r>
            <a:r>
              <a:rPr lang="pl-PL" dirty="0" smtClean="0"/>
              <a:t>rytm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Symbolika jako wraz artystyczny, sztuki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76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Aktywność artystyczna zmienia dojrzewanie </a:t>
            </a:r>
            <a:r>
              <a:rPr lang="pl-PL" dirty="0" smtClean="0"/>
              <a:t>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50000"/>
            </a:pPr>
            <a:r>
              <a:rPr lang="pl-PL" dirty="0" smtClean="0"/>
              <a:t>Wpływ </a:t>
            </a:r>
            <a:r>
              <a:rPr lang="pl-PL" dirty="0"/>
              <a:t>symboliki artystycznej jest osobny, </a:t>
            </a:r>
            <a:r>
              <a:rPr lang="pl-PL" dirty="0" smtClean="0"/>
              <a:t>innych </a:t>
            </a:r>
            <a:r>
              <a:rPr lang="pl-PL" dirty="0"/>
              <a:t>symboli się używa w przypadku, dziecka płodowego, wcześniaka, noworodka donoszonego, niemowlęcia, dziecka dojrzewającego, studenta, młodego człowieka, w wieku średnim i wreszcie w jesieni życia czy </a:t>
            </a:r>
            <a:r>
              <a:rPr lang="pl-PL" dirty="0" smtClean="0"/>
              <a:t>staruszka</a:t>
            </a:r>
          </a:p>
          <a:p>
            <a:pPr>
              <a:buClr>
                <a:schemeClr val="tx1"/>
              </a:buClr>
              <a:buSzPct val="150000"/>
            </a:pPr>
            <a:r>
              <a:rPr lang="pl-PL" dirty="0" smtClean="0"/>
              <a:t>Wiek </a:t>
            </a:r>
            <a:r>
              <a:rPr lang="pl-PL" dirty="0"/>
              <a:t>nie ma znaczenia, znaczenie ma </a:t>
            </a:r>
            <a:r>
              <a:rPr lang="pl-PL" dirty="0" smtClean="0"/>
              <a:t>sztuka zarówno jej forma np. architektura kompozycji muzycznej jak i oddziaływanie na emocje czy pobudzanie do poszukiwania nowych form np. abstrakcyjnych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17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Archetyp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Do psychologii pojęcie to wprowadził Carl Gustav Jung w oparciu o termin Jacoba </a:t>
            </a:r>
            <a:r>
              <a:rPr lang="pl-PL" dirty="0" err="1"/>
              <a:t>Burckhardta</a:t>
            </a:r>
            <a:r>
              <a:rPr lang="pl-PL" dirty="0"/>
              <a:t>: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Urbild</a:t>
            </a:r>
            <a:r>
              <a:rPr lang="pl-PL" dirty="0"/>
              <a:t> – "praobraz", "obraz </a:t>
            </a:r>
            <a:r>
              <a:rPr lang="pl-PL" dirty="0" smtClean="0"/>
              <a:t>pierwotny„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Jung </a:t>
            </a:r>
            <a:r>
              <a:rPr lang="pl-PL" dirty="0"/>
              <a:t>dowodził istnienia archetypów w oparciu o fakt występowania u ludzi i w dziełach, typowych i powtarzających się </a:t>
            </a:r>
            <a:r>
              <a:rPr lang="pl-PL" dirty="0" smtClean="0"/>
              <a:t>motywów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Istnieje też archetyp indywidualny uwarunkowany pokoleniowo i zapisany w </a:t>
            </a:r>
            <a:r>
              <a:rPr lang="pl-PL" dirty="0" smtClean="0"/>
              <a:t>genach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621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734" y="0"/>
            <a:ext cx="497853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7664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Filogeneza, ontogeneza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SzPct val="150000"/>
            </a:pPr>
            <a:r>
              <a:rPr lang="pl-PL" dirty="0"/>
              <a:t>"Gen inteligencji", HMGA2, którego określona mutacja (zastąpienie tyminy cytozyną) sprawia, że ludzie są </a:t>
            </a:r>
            <a:r>
              <a:rPr lang="pl-PL" dirty="0" smtClean="0"/>
              <a:t>mądrzejsi</a:t>
            </a:r>
          </a:p>
          <a:p>
            <a:pPr>
              <a:buClr>
                <a:schemeClr val="accent3"/>
              </a:buClr>
              <a:buSzPct val="150000"/>
            </a:pPr>
            <a:r>
              <a:rPr lang="pl-PL" dirty="0" smtClean="0"/>
              <a:t>U większości dzieci z wysokim IQ </a:t>
            </a:r>
            <a:r>
              <a:rPr lang="pl-PL" dirty="0"/>
              <a:t>występuje IGF2R, </a:t>
            </a:r>
            <a:r>
              <a:rPr lang="pl-PL" dirty="0" smtClean="0"/>
              <a:t>gen inteligencji</a:t>
            </a:r>
            <a:endParaRPr lang="pl-PL" dirty="0"/>
          </a:p>
          <a:p>
            <a:pPr>
              <a:buClr>
                <a:schemeClr val="accent3"/>
              </a:buClr>
              <a:buSzPct val="150000"/>
            </a:pPr>
            <a:r>
              <a:rPr lang="pl-PL" dirty="0" smtClean="0"/>
              <a:t>Kultura</a:t>
            </a:r>
            <a:r>
              <a:rPr lang="pl-PL" dirty="0"/>
              <a:t>, wychowanie, środowisko wpływają na inteligencję, </a:t>
            </a:r>
            <a:r>
              <a:rPr lang="pl-PL" dirty="0" smtClean="0"/>
              <a:t>autor poddał </a:t>
            </a:r>
            <a:r>
              <a:rPr lang="pl-PL" dirty="0"/>
              <a:t>obserwacji bliźnięta jednojajowe; u bliźniaków dorastających wspólnie </a:t>
            </a:r>
            <a:r>
              <a:rPr lang="pl-PL" dirty="0" smtClean="0"/>
              <a:t>86 </a:t>
            </a:r>
            <a:r>
              <a:rPr lang="pl-PL" dirty="0"/>
              <a:t>proc. testów wypadało identycznie, natomiast u wychowywanych </a:t>
            </a:r>
            <a:r>
              <a:rPr lang="pl-PL" dirty="0" smtClean="0"/>
              <a:t>oddzielnie, jednakowych było 76 </a:t>
            </a:r>
            <a:r>
              <a:rPr lang="pl-PL" dirty="0"/>
              <a:t>proc. </a:t>
            </a:r>
            <a:r>
              <a:rPr lang="pl-PL" dirty="0" smtClean="0"/>
              <a:t>Testów</a:t>
            </a:r>
            <a:endParaRPr lang="pl-PL" dirty="0"/>
          </a:p>
          <a:p>
            <a:pPr>
              <a:buClr>
                <a:schemeClr val="accent3"/>
              </a:buClr>
              <a:buSzPct val="150000"/>
            </a:pPr>
            <a:r>
              <a:rPr lang="pl-PL" dirty="0" smtClean="0"/>
              <a:t>Potwierdza to liczne obserwacje o wpływach środowiskowych na rozwój, ale w tle pojawia się genetyka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24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Symbolika sztuki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SzPct val="150000"/>
            </a:pPr>
            <a:r>
              <a:rPr lang="pl-PL" dirty="0"/>
              <a:t>Symbolika sztuki wpływaj znacząco na czynniki rozwojowe, rozwój poznawczy i właściwy rozwój dziecka. </a:t>
            </a:r>
            <a:r>
              <a:rPr lang="pl-PL" sz="1800" dirty="0"/>
              <a:t>(</a:t>
            </a:r>
            <a:r>
              <a:rPr lang="pl-PL" sz="1800" dirty="0" err="1"/>
              <a:t>Arnheim</a:t>
            </a:r>
            <a:r>
              <a:rPr lang="pl-PL" sz="1800" dirty="0"/>
              <a:t>, 1954; Piaget, 1950, Piaget &amp; </a:t>
            </a:r>
            <a:r>
              <a:rPr lang="pl-PL" sz="1800" dirty="0" err="1"/>
              <a:t>Inhelder</a:t>
            </a:r>
            <a:r>
              <a:rPr lang="pl-PL" sz="1800" dirty="0"/>
              <a:t>, 1956, 1971); (</a:t>
            </a:r>
            <a:r>
              <a:rPr lang="pl-PL" sz="1800" dirty="0" err="1"/>
              <a:t>Colarusso</a:t>
            </a:r>
            <a:r>
              <a:rPr lang="pl-PL" sz="1800" dirty="0"/>
              <a:t>, 1992; </a:t>
            </a:r>
            <a:r>
              <a:rPr lang="pl-PL" sz="1800" dirty="0" err="1"/>
              <a:t>Erikson</a:t>
            </a:r>
            <a:r>
              <a:rPr lang="pl-PL" sz="1800" dirty="0"/>
              <a:t>, 1950; A. Freud, 1965; Tyson &amp; Tyson, 1990); i czynniki obronne (A. Freud, 1936; </a:t>
            </a:r>
            <a:r>
              <a:rPr lang="pl-PL" sz="1800" dirty="0" err="1"/>
              <a:t>Levick</a:t>
            </a:r>
            <a:r>
              <a:rPr lang="pl-PL" sz="1800" dirty="0"/>
              <a:t>, 1983</a:t>
            </a:r>
            <a:r>
              <a:rPr lang="pl-PL" sz="1800" dirty="0" smtClean="0"/>
              <a:t>)</a:t>
            </a:r>
            <a:endParaRPr lang="pl-PL" dirty="0" smtClean="0"/>
          </a:p>
          <a:p>
            <a:pPr>
              <a:buClr>
                <a:schemeClr val="accent6"/>
              </a:buClr>
              <a:buSzPct val="150000"/>
            </a:pPr>
            <a:r>
              <a:rPr lang="pl-PL" dirty="0" smtClean="0"/>
              <a:t>Nakłada się na doświadczenia zawarte w archetypie i stanowi kontynuację doświadczenia, ontogenetyczne uzupełnienie filogenezy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88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Grafika wcześniaka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08635"/>
            <a:ext cx="6172200" cy="463120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Wcześniak 2030g. Przez 30 min. Jego ręka uzbrojona w ołówek poruszała się pozostawiając </a:t>
            </a:r>
            <a:r>
              <a:rPr lang="pl-PL" dirty="0"/>
              <a:t>ś</a:t>
            </a:r>
            <a:r>
              <a:rPr lang="pl-PL" dirty="0" smtClean="0"/>
              <a:t>lad na białej kartce papieru.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50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Efekt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968" y="1284541"/>
            <a:ext cx="5882640" cy="427939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Zbiór nieuporządkowanych na pierwszy rzut oka linii.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829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 uważniejszym przyjrzeniu się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968" y="1284541"/>
            <a:ext cx="5882640" cy="427939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Widać kształty;</a:t>
            </a:r>
          </a:p>
          <a:p>
            <a:r>
              <a:rPr lang="pl-PL" dirty="0" smtClean="0"/>
              <a:t>Koń, jednorożec, symbol Chrystusa</a:t>
            </a:r>
          </a:p>
          <a:p>
            <a:r>
              <a:rPr lang="pl-PL" dirty="0" smtClean="0"/>
              <a:t>Ptak</a:t>
            </a:r>
          </a:p>
          <a:p>
            <a:r>
              <a:rPr lang="pl-PL" dirty="0" smtClean="0"/>
              <a:t>Osiołek</a:t>
            </a:r>
          </a:p>
          <a:p>
            <a:r>
              <a:rPr lang="pl-PL" dirty="0" err="1" smtClean="0"/>
              <a:t>Czowiek</a:t>
            </a:r>
            <a:endParaRPr lang="pl-PL" dirty="0" smtClean="0"/>
          </a:p>
          <a:p>
            <a:r>
              <a:rPr lang="pl-PL" dirty="0" smtClean="0"/>
              <a:t>Ryba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37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968" y="1284541"/>
            <a:ext cx="5882640" cy="427939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Dziecko nigdy nie widziało tych postaci</a:t>
            </a:r>
          </a:p>
          <a:p>
            <a:r>
              <a:rPr lang="pl-PL" dirty="0" smtClean="0"/>
              <a:t>Przypadek?</a:t>
            </a:r>
          </a:p>
          <a:p>
            <a:r>
              <a:rPr lang="pl-PL" dirty="0" smtClean="0"/>
              <a:t>A może zapisane w kodzie genetycznym?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14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Mózg m budowę komputera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Neurony rozwijają się z komórek </a:t>
            </a:r>
            <a:r>
              <a:rPr lang="pl-PL" dirty="0" err="1"/>
              <a:t>prekursorowych</a:t>
            </a:r>
            <a:r>
              <a:rPr lang="pl-PL" dirty="0"/>
              <a:t> zgodnie z instrukcją zawartą w </a:t>
            </a:r>
            <a:r>
              <a:rPr lang="pl-PL" dirty="0" smtClean="0"/>
              <a:t>genach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Z </a:t>
            </a:r>
            <a:r>
              <a:rPr lang="pl-PL" dirty="0"/>
              <a:t>komórki nerwowej rozwijają się dendryty (</a:t>
            </a:r>
            <a:r>
              <a:rPr lang="pl-PL" dirty="0" err="1"/>
              <a:t>input</a:t>
            </a:r>
            <a:r>
              <a:rPr lang="pl-PL" dirty="0"/>
              <a:t>) i aksony (</a:t>
            </a:r>
            <a:r>
              <a:rPr lang="pl-PL" dirty="0" err="1"/>
              <a:t>output</a:t>
            </a:r>
            <a:r>
              <a:rPr lang="pl-PL" dirty="0" smtClean="0"/>
              <a:t>)</a:t>
            </a:r>
            <a:endParaRPr lang="pl-PL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Konstrukcja mózgu przywołuje na myśl 4bitowy komputer (A-C T-G) z siecią połączeń neuronalnych (</a:t>
            </a:r>
            <a:r>
              <a:rPr lang="pl-PL" dirty="0" err="1"/>
              <a:t>input</a:t>
            </a:r>
            <a:r>
              <a:rPr lang="pl-PL" dirty="0"/>
              <a:t>, </a:t>
            </a:r>
            <a:r>
              <a:rPr lang="pl-PL" dirty="0" err="1"/>
              <a:t>output</a:t>
            </a:r>
            <a:r>
              <a:rPr lang="pl-PL" dirty="0" smtClean="0"/>
              <a:t>)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SzPct val="150000"/>
            </a:pPr>
            <a:r>
              <a:rPr lang="pl-PL" dirty="0" err="1" smtClean="0"/>
              <a:t>Nośnikem</a:t>
            </a:r>
            <a:r>
              <a:rPr lang="pl-PL" dirty="0" smtClean="0"/>
              <a:t> informacji są nukleotydy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5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Płód i noworodek mają podwójną liczbę komórek w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Noworodek ma  znacznie więcej neuronów niż będzie ich używać jako dorosły (100 bilionów), znacznie więcej synaps przenoszących informacje z bodźców wewnętrznych i </a:t>
            </a:r>
            <a:r>
              <a:rPr lang="pl-PL" dirty="0" smtClean="0"/>
              <a:t>środowiskowych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Dziecko </a:t>
            </a:r>
            <a:r>
              <a:rPr lang="pl-PL" dirty="0"/>
              <a:t>uczy się bardzo intensywnie, po osiągnięciu dojrzałości 50% neuronów kory </a:t>
            </a:r>
            <a:r>
              <a:rPr lang="pl-PL" dirty="0" smtClean="0"/>
              <a:t>umiera.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Wczesna stymulacja i nauka może </a:t>
            </a:r>
            <a:r>
              <a:rPr lang="pl-PL" dirty="0"/>
              <a:t>przynieść więcej </a:t>
            </a:r>
            <a:r>
              <a:rPr lang="pl-PL" dirty="0" smtClean="0"/>
              <a:t>efektów niż późna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Czy można stymulować płód?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3874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1263</Words>
  <Application>Microsoft Office PowerPoint</Application>
  <PresentationFormat>Panoramiczny</PresentationFormat>
  <Paragraphs>88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Motyw pakietu Office</vt:lpstr>
      <vt:lpstr>Arteterapia w programie wspierania rozwoju mózgu i narządów zmysłów</vt:lpstr>
      <vt:lpstr>Archetyp</vt:lpstr>
      <vt:lpstr>Symbolika sztuki</vt:lpstr>
      <vt:lpstr>Grafika wcześniaka</vt:lpstr>
      <vt:lpstr>Efekt</vt:lpstr>
      <vt:lpstr>Po uważniejszym przyjrzeniu się</vt:lpstr>
      <vt:lpstr>Wnioski</vt:lpstr>
      <vt:lpstr>Mózg m budowę komputera</vt:lpstr>
      <vt:lpstr>Płód i noworodek mają podwójną liczbę komórek w mózgu</vt:lpstr>
      <vt:lpstr>Integracja sensoryczna a Pop art</vt:lpstr>
      <vt:lpstr>Wokalizacja matki podczas karmienia piersią (n = 7)</vt:lpstr>
      <vt:lpstr>Wstępna analiza wyników Kwestionariusza Obserwacji Muzykoterapeutycznej</vt:lpstr>
      <vt:lpstr>Wokalizacja - improwizacja</vt:lpstr>
      <vt:lpstr>Moralna obojętność pięknego domu z książki Alaina De Bottona „Architektura szczęścia” </vt:lpstr>
      <vt:lpstr>Filozofia-Sztuka-Bonding</vt:lpstr>
      <vt:lpstr>Dadaizm, czyli co jest sztuką?</vt:lpstr>
      <vt:lpstr>Rozwój jest indywidualny</vt:lpstr>
      <vt:lpstr>Jaka „Która” sztuka?</vt:lpstr>
      <vt:lpstr>Aktywność artystyczna zmienia dojrzewanie dziecka</vt:lpstr>
      <vt:lpstr>Prezentacja programu PowerPoint</vt:lpstr>
      <vt:lpstr>Filogeneza, ontogeneza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Arteterapia w programie wspierania rozwoju mózgu i narządów zmysłów</dc:title>
  <dc:creator>Jacek Rudnicki</dc:creator>
  <cp:lastModifiedBy>Jacek Rudnicki</cp:lastModifiedBy>
  <cp:revision>17</cp:revision>
  <dcterms:created xsi:type="dcterms:W3CDTF">2014-08-05T16:16:03Z</dcterms:created>
  <dcterms:modified xsi:type="dcterms:W3CDTF">2014-08-23T06:10:23Z</dcterms:modified>
</cp:coreProperties>
</file>